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322" r:id="rId3"/>
    <p:sldId id="323" r:id="rId4"/>
    <p:sldId id="325" r:id="rId5"/>
    <p:sldId id="326" r:id="rId6"/>
    <p:sldId id="314" r:id="rId7"/>
    <p:sldId id="342" r:id="rId8"/>
    <p:sldId id="344" r:id="rId9"/>
    <p:sldId id="366" r:id="rId10"/>
    <p:sldId id="340" r:id="rId11"/>
    <p:sldId id="349" r:id="rId12"/>
    <p:sldId id="301" r:id="rId13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70" autoAdjust="0"/>
    <p:restoredTop sz="81469" autoAdjust="0"/>
  </p:normalViewPr>
  <p:slideViewPr>
    <p:cSldViewPr>
      <p:cViewPr varScale="1">
        <p:scale>
          <a:sx n="60" d="100"/>
          <a:sy n="60" d="100"/>
        </p:scale>
        <p:origin x="-162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08B0F-64B3-48F4-B119-A7EEF71C78D8}" type="datetimeFigureOut">
              <a:rPr lang="bg-BG" smtClean="0"/>
              <a:t>23.8.2019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86CE4-0821-4ADF-BE16-B6119DF4401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70383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7C4F8C-84D2-44CA-8E40-0BB64EC88567}" type="slidenum">
              <a:rPr lang="bg-BG" altLang="en-US" smtClean="0"/>
              <a:pPr eaLnBrk="1" hangingPunct="1"/>
              <a:t>1</a:t>
            </a:fld>
            <a:endParaRPr lang="bg-BG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7C4F8C-84D2-44CA-8E40-0BB64EC88567}" type="slidenum">
              <a:rPr lang="bg-BG" altLang="en-US" smtClean="0"/>
              <a:pPr eaLnBrk="1" hangingPunct="1"/>
              <a:t>6</a:t>
            </a:fld>
            <a:endParaRPr lang="bg-BG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7C4F8C-84D2-44CA-8E40-0BB64EC88567}" type="slidenum">
              <a:rPr lang="bg-BG" altLang="en-US" smtClean="0"/>
              <a:pPr eaLnBrk="1" hangingPunct="1"/>
              <a:t>8</a:t>
            </a:fld>
            <a:endParaRPr lang="bg-BG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7C4F8C-84D2-44CA-8E40-0BB64EC88567}" type="slidenum">
              <a:rPr lang="bg-BG" altLang="en-US" smtClean="0"/>
              <a:pPr eaLnBrk="1" hangingPunct="1"/>
              <a:t>10</a:t>
            </a:fld>
            <a:endParaRPr lang="bg-BG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072EB81-9B5D-48EF-ACB3-3D37756BA534}" type="slidenum">
              <a:rPr lang="bg-BG" altLang="en-US" smtClean="0"/>
              <a:pPr eaLnBrk="1" hangingPunct="1"/>
              <a:t>12</a:t>
            </a:fld>
            <a:endParaRPr lang="bg-BG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61E21-10EA-452C-ABD6-CB14A26D7735}" type="datetimeFigureOut">
              <a:rPr lang="bg-BG" smtClean="0"/>
              <a:t>23.8.2019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5A48-CDC4-4BAB-B508-8ED8899E6E6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06828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61E21-10EA-452C-ABD6-CB14A26D7735}" type="datetimeFigureOut">
              <a:rPr lang="bg-BG" smtClean="0"/>
              <a:t>23.8.2019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5A48-CDC4-4BAB-B508-8ED8899E6E6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17418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61E21-10EA-452C-ABD6-CB14A26D7735}" type="datetimeFigureOut">
              <a:rPr lang="bg-BG" smtClean="0"/>
              <a:t>23.8.2019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5A48-CDC4-4BAB-B508-8ED8899E6E6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84053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61E21-10EA-452C-ABD6-CB14A26D7735}" type="datetimeFigureOut">
              <a:rPr lang="bg-BG" smtClean="0"/>
              <a:t>23.8.2019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5A48-CDC4-4BAB-B508-8ED8899E6E6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11548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61E21-10EA-452C-ABD6-CB14A26D7735}" type="datetimeFigureOut">
              <a:rPr lang="bg-BG" smtClean="0"/>
              <a:t>23.8.2019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5A48-CDC4-4BAB-B508-8ED8899E6E6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81271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61E21-10EA-452C-ABD6-CB14A26D7735}" type="datetimeFigureOut">
              <a:rPr lang="bg-BG" smtClean="0"/>
              <a:t>23.8.2019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5A48-CDC4-4BAB-B508-8ED8899E6E6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67241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61E21-10EA-452C-ABD6-CB14A26D7735}" type="datetimeFigureOut">
              <a:rPr lang="bg-BG" smtClean="0"/>
              <a:t>23.8.2019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5A48-CDC4-4BAB-B508-8ED8899E6E6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39112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61E21-10EA-452C-ABD6-CB14A26D7735}" type="datetimeFigureOut">
              <a:rPr lang="bg-BG" smtClean="0"/>
              <a:t>23.8.2019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5A48-CDC4-4BAB-B508-8ED8899E6E6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5153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61E21-10EA-452C-ABD6-CB14A26D7735}" type="datetimeFigureOut">
              <a:rPr lang="bg-BG" smtClean="0"/>
              <a:t>23.8.2019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5A48-CDC4-4BAB-B508-8ED8899E6E6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65340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61E21-10EA-452C-ABD6-CB14A26D7735}" type="datetimeFigureOut">
              <a:rPr lang="bg-BG" smtClean="0"/>
              <a:t>23.8.2019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5A48-CDC4-4BAB-B508-8ED8899E6E6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50721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61E21-10EA-452C-ABD6-CB14A26D7735}" type="datetimeFigureOut">
              <a:rPr lang="bg-BG" smtClean="0"/>
              <a:t>23.8.2019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5A48-CDC4-4BAB-B508-8ED8899E6E6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6656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61E21-10EA-452C-ABD6-CB14A26D7735}" type="datetimeFigureOut">
              <a:rPr lang="bg-BG" smtClean="0"/>
              <a:t>23.8.2019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D5A48-CDC4-4BAB-B508-8ED8899E6E6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05812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BG_GoScience_research%20on%20enhancing%20comprehension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BG_GoScience_Methodology%20for%20enhancing%20comprehension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780928"/>
            <a:ext cx="6400800" cy="27130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5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j-ea"/>
                <a:cs typeface="+mj-cs"/>
              </a:rPr>
              <a:t>GOSCIENCE:</a:t>
            </a:r>
          </a:p>
          <a:p>
            <a:pPr>
              <a:defRPr/>
            </a:pPr>
            <a:r>
              <a:rPr lang="bg-BG" sz="2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j-ea"/>
                <a:cs typeface="+mj-cs"/>
              </a:rPr>
              <a:t>креативност </a:t>
            </a:r>
            <a:r>
              <a:rPr lang="bg-BG" sz="25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j-ea"/>
                <a:cs typeface="+mj-cs"/>
              </a:rPr>
              <a:t>и подобрено разбиране в преподаването и изучаването на науки в училищата</a:t>
            </a:r>
            <a:endParaRPr lang="en-US" sz="25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+mj-ea"/>
              <a:cs typeface="+mj-cs"/>
            </a:endParaRPr>
          </a:p>
          <a:p>
            <a:pPr>
              <a:defRPr/>
            </a:pPr>
            <a:endParaRPr lang="en-US" sz="18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bg-BG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 </a:t>
            </a:r>
            <a:endParaRPr lang="en-US" altLang="en-US" sz="29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  <a:p>
            <a:pPr eaLnBrk="1" hangingPunct="1">
              <a:defRPr/>
            </a:pPr>
            <a:r>
              <a:rPr lang="en-US" alt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10</a:t>
            </a:r>
            <a:r>
              <a:rPr lang="bg-BG" alt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Септември </a:t>
            </a:r>
            <a:r>
              <a:rPr lang="en-US" alt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</a:t>
            </a:r>
            <a:r>
              <a:rPr lang="bg-BG" alt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</a:t>
            </a:r>
            <a:endParaRPr lang="bg-BG" altLang="en-US" sz="18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 eaLnBrk="1" hangingPunct="1">
              <a:defRPr/>
            </a:pPr>
            <a:endParaRPr lang="bg-BG" altLang="en-US" sz="1200" i="1" dirty="0" smtClean="0">
              <a:solidFill>
                <a:schemeClr val="accent4">
                  <a:lumMod val="50000"/>
                </a:schemeClr>
              </a:solidFill>
              <a:latin typeface="Arial" charset="0"/>
            </a:endParaRPr>
          </a:p>
          <a:p>
            <a:pPr algn="r" eaLnBrk="1" hangingPunct="1">
              <a:defRPr/>
            </a:pPr>
            <a:endParaRPr lang="bg-BG" altLang="en-US" sz="1200" i="1" dirty="0" smtClean="0">
              <a:solidFill>
                <a:schemeClr val="accent4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076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92710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92710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92710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92710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92710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2710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2710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2710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2710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078" name="Rectangle 11"/>
          <p:cNvSpPr>
            <a:spLocks noChangeArrowheads="1"/>
          </p:cNvSpPr>
          <p:nvPr/>
        </p:nvSpPr>
        <p:spPr bwMode="auto">
          <a:xfrm>
            <a:off x="0" y="1104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92710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92710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92710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92710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92710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2710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2710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2710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2710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308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2176463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386" y="6488668"/>
            <a:ext cx="28632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2017-1-BG01-KA201-036209</a:t>
            </a:r>
            <a:endParaRPr lang="bg-BG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122" y="0"/>
            <a:ext cx="3275856" cy="935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04452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276872"/>
            <a:ext cx="6400800" cy="1368028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</a:pPr>
            <a:r>
              <a:rPr lang="bg-BG" sz="1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Материали за обучение на учители</a:t>
            </a:r>
            <a:endParaRPr lang="en-US" sz="14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eaLnBrk="1" hangingPunct="1">
              <a:defRPr/>
            </a:pPr>
            <a:endParaRPr lang="bg-BG" altLang="en-US" sz="1200" b="1" i="1" dirty="0" smtClean="0">
              <a:solidFill>
                <a:schemeClr val="accent4">
                  <a:lumMod val="50000"/>
                </a:schemeClr>
              </a:solidFill>
              <a:latin typeface="Arial" charset="0"/>
            </a:endParaRPr>
          </a:p>
          <a:p>
            <a:pPr algn="r" eaLnBrk="1" hangingPunct="1">
              <a:defRPr/>
            </a:pPr>
            <a:endParaRPr lang="bg-BG" altLang="en-US" sz="1200" b="1" i="1" dirty="0" smtClean="0">
              <a:solidFill>
                <a:schemeClr val="accent4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076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92710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92710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92710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92710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92710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2710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2710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2710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2710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078" name="Rectangle 11"/>
          <p:cNvSpPr>
            <a:spLocks noChangeArrowheads="1"/>
          </p:cNvSpPr>
          <p:nvPr/>
        </p:nvSpPr>
        <p:spPr bwMode="auto">
          <a:xfrm>
            <a:off x="0" y="1104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92710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92710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92710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92710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92710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2710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2710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2710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2710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308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2176463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386" y="6488668"/>
            <a:ext cx="28632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2017-1-BG01-KA201-036209</a:t>
            </a:r>
            <a:endParaRPr lang="bg-BG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37" y="0"/>
            <a:ext cx="3275856" cy="935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15161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800" dirty="0" smtClean="0">
                <a:solidFill>
                  <a:srgbClr val="002060"/>
                </a:solidFill>
              </a:rPr>
              <a:t>Презентации, работни шаблони, допънителни литературни източници</a:t>
            </a:r>
            <a:endParaRPr lang="bg-BG" sz="2800" dirty="0">
              <a:solidFill>
                <a:srgbClr val="00206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1520" y="1700808"/>
            <a:ext cx="8712968" cy="4896544"/>
          </a:xfrm>
        </p:spPr>
        <p:txBody>
          <a:bodyPr>
            <a:noAutofit/>
          </a:bodyPr>
          <a:lstStyle/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bg-BG" sz="1800" dirty="0" smtClean="0"/>
              <a:t>Разбиране </a:t>
            </a:r>
            <a:r>
              <a:rPr lang="bg-BG" sz="1800" dirty="0"/>
              <a:t>и грамотност в контекста на </a:t>
            </a:r>
            <a:r>
              <a:rPr lang="bg-BG" sz="1800" dirty="0" smtClean="0"/>
              <a:t>обучението по науки в училище;</a:t>
            </a:r>
            <a:endParaRPr lang="en-US" sz="1800" dirty="0" smtClean="0"/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bg-BG" sz="1800" dirty="0"/>
              <a:t>З</a:t>
            </a:r>
            <a:r>
              <a:rPr lang="bg-BG" sz="1800" dirty="0" smtClean="0"/>
              <a:t>начението </a:t>
            </a:r>
            <a:r>
              <a:rPr lang="bg-BG" sz="1800" dirty="0"/>
              <a:t>на лексиката в </a:t>
            </a:r>
            <a:r>
              <a:rPr lang="bg-BG" sz="1800" dirty="0" smtClean="0"/>
              <a:t>обучението </a:t>
            </a:r>
            <a:r>
              <a:rPr lang="bg-BG" sz="1800" dirty="0"/>
              <a:t>по науки </a:t>
            </a:r>
            <a:r>
              <a:rPr lang="bg-BG" sz="1800" dirty="0" smtClean="0"/>
              <a:t>;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bg-BG" sz="1800" dirty="0" smtClean="0"/>
              <a:t>Подобряване </a:t>
            </a:r>
            <a:r>
              <a:rPr lang="bg-BG" sz="1800" dirty="0"/>
              <a:t>на </a:t>
            </a:r>
            <a:r>
              <a:rPr lang="bg-BG" sz="1800" dirty="0" smtClean="0"/>
              <a:t>уменията за  разбиране на писани научни текстове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bg-BG" sz="1800" dirty="0" smtClean="0"/>
              <a:t>Подобряване на уменията за слушане при представяне на научното знание;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bg-BG" sz="1800" dirty="0" smtClean="0"/>
              <a:t>Методи </a:t>
            </a:r>
            <a:r>
              <a:rPr lang="bg-BG" sz="1800" dirty="0"/>
              <a:t>и инструменти за </a:t>
            </a:r>
            <a:r>
              <a:rPr lang="bg-BG" sz="1800" dirty="0" smtClean="0"/>
              <a:t>подобряване на </a:t>
            </a:r>
            <a:r>
              <a:rPr lang="bg-BG" sz="1800" dirty="0"/>
              <a:t>разбирането </a:t>
            </a:r>
            <a:r>
              <a:rPr lang="bg-BG" sz="1800" dirty="0" smtClean="0"/>
              <a:t>на учениците в обучението по науки;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bg-BG" sz="1800" dirty="0" smtClean="0"/>
              <a:t>Как работи  човешкият мозък  </a:t>
            </a:r>
            <a:r>
              <a:rPr lang="bg-BG" sz="1800" dirty="0"/>
              <a:t>и </a:t>
            </a:r>
            <a:r>
              <a:rPr lang="bg-BG" sz="1800" dirty="0" smtClean="0"/>
              <a:t>значимостта на разбирането;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bg-BG" sz="1800" dirty="0" smtClean="0"/>
              <a:t>Видове </a:t>
            </a:r>
            <a:r>
              <a:rPr lang="bg-BG" sz="1800" dirty="0"/>
              <a:t>креативност и нива на </a:t>
            </a:r>
            <a:r>
              <a:rPr lang="bg-BG" sz="1800" dirty="0" smtClean="0"/>
              <a:t>креативност;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bg-BG" sz="1800" dirty="0" smtClean="0"/>
              <a:t>Метод  на моделите за подобряване на разбирането </a:t>
            </a:r>
            <a:r>
              <a:rPr lang="bg-BG" sz="1800" dirty="0"/>
              <a:t>в </a:t>
            </a:r>
            <a:r>
              <a:rPr lang="bg-BG" sz="1800" dirty="0" smtClean="0"/>
              <a:t>обучението по науки;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bg-BG" sz="1800" dirty="0" smtClean="0"/>
              <a:t>Разработване </a:t>
            </a:r>
            <a:r>
              <a:rPr lang="bg-BG" sz="1800" dirty="0"/>
              <a:t>на модели за подобряване на разбирането в обучението по науки</a:t>
            </a:r>
            <a:r>
              <a:rPr lang="bg-BG" sz="1800" dirty="0" smtClean="0"/>
              <a:t> </a:t>
            </a:r>
            <a:r>
              <a:rPr lang="bg-BG" sz="1800" dirty="0"/>
              <a:t>(практическа </a:t>
            </a:r>
            <a:r>
              <a:rPr lang="bg-BG" sz="1800" dirty="0" smtClean="0"/>
              <a:t>сесия);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bg-BG" sz="1800" dirty="0" smtClean="0"/>
              <a:t>По </a:t>
            </a:r>
            <a:r>
              <a:rPr lang="bg-BG" sz="1800" dirty="0"/>
              <a:t>какъв начин </a:t>
            </a:r>
            <a:r>
              <a:rPr lang="bg-BG" sz="1800" dirty="0" smtClean="0"/>
              <a:t>моделът се </a:t>
            </a:r>
            <a:r>
              <a:rPr lang="bg-BG" sz="1800" dirty="0"/>
              <a:t>различава от използването на примери и експерименти в образованието </a:t>
            </a:r>
            <a:r>
              <a:rPr lang="bg-BG" sz="1800" dirty="0" smtClean="0"/>
              <a:t>и </a:t>
            </a:r>
            <a:r>
              <a:rPr lang="bg-BG" sz="1800" dirty="0"/>
              <a:t>защо работи по-добре </a:t>
            </a:r>
            <a:r>
              <a:rPr lang="bg-BG" sz="1800" dirty="0" smtClean="0"/>
              <a:t>/Обратно мислене/;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bg-BG" sz="1800" dirty="0" smtClean="0"/>
              <a:t>Оценка </a:t>
            </a:r>
            <a:r>
              <a:rPr lang="bg-BG" sz="1800" dirty="0"/>
              <a:t>на работата на учениците, които разработват </a:t>
            </a:r>
            <a:r>
              <a:rPr lang="bg-BG" sz="1800" dirty="0" smtClean="0"/>
              <a:t>модели;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bg-BG" sz="1800" dirty="0" smtClean="0"/>
              <a:t>Използване </a:t>
            </a:r>
            <a:r>
              <a:rPr lang="bg-BG" sz="1800" dirty="0"/>
              <a:t>на метафори и аналогии в обучението по науки в училище</a:t>
            </a:r>
            <a:r>
              <a:rPr lang="bg-BG" sz="1800" dirty="0" smtClean="0"/>
              <a:t>;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bg-BG" sz="1800" dirty="0" smtClean="0"/>
              <a:t>Използване </a:t>
            </a:r>
            <a:r>
              <a:rPr lang="bg-BG" sz="1800" dirty="0"/>
              <a:t>на изкуството и драмата </a:t>
            </a:r>
            <a:r>
              <a:rPr lang="bg-BG" sz="1800" dirty="0" smtClean="0"/>
              <a:t>в бучението </a:t>
            </a:r>
            <a:r>
              <a:rPr lang="bg-BG" sz="1800" dirty="0"/>
              <a:t>по науки в училище</a:t>
            </a:r>
            <a:r>
              <a:rPr lang="bg-BG" sz="1800" dirty="0" smtClean="0"/>
              <a:t>;</a:t>
            </a:r>
            <a:endParaRPr lang="bg-BG" sz="1800" dirty="0"/>
          </a:p>
        </p:txBody>
      </p:sp>
    </p:spTree>
    <p:extLst>
      <p:ext uri="{BB962C8B-B14F-4D97-AF65-F5344CB8AC3E}">
        <p14:creationId xmlns:p14="http://schemas.microsoft.com/office/powerpoint/2010/main" val="4166806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bg-BG" altLang="en-US" sz="2000" dirty="0" smtClean="0">
              <a:solidFill>
                <a:schemeClr val="accent4">
                  <a:lumMod val="50000"/>
                </a:schemeClr>
              </a:solidFill>
              <a:latin typeface="Arial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bg-BG" altLang="en-US" sz="2000" dirty="0" smtClean="0">
              <a:solidFill>
                <a:schemeClr val="accent4">
                  <a:lumMod val="50000"/>
                </a:schemeClr>
              </a:solidFill>
              <a:latin typeface="Arial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bg-BG" altLang="en-US" sz="3200" b="1" dirty="0" smtClean="0">
              <a:solidFill>
                <a:schemeClr val="accent4">
                  <a:lumMod val="50000"/>
                </a:schemeClr>
              </a:solidFill>
              <a:latin typeface="Arial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bg-BG" altLang="en-US" sz="3200" b="1" dirty="0" smtClean="0">
                <a:solidFill>
                  <a:srgbClr val="002060"/>
                </a:solidFill>
                <a:latin typeface="+mj-lt"/>
              </a:rPr>
              <a:t>Благодаря за вниманието!</a:t>
            </a:r>
            <a:endParaRPr lang="en-US" altLang="en-US" sz="3200" b="1" dirty="0" smtClean="0">
              <a:solidFill>
                <a:srgbClr val="002060"/>
              </a:solidFill>
              <a:latin typeface="+mj-lt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altLang="en-US" b="1" dirty="0" smtClean="0">
                <a:solidFill>
                  <a:srgbClr val="002060"/>
                </a:solidFill>
                <a:latin typeface="+mj-lt"/>
              </a:rPr>
              <a:t>HTTP://GOSCIENCE.EU </a:t>
            </a:r>
            <a:endParaRPr lang="en-US" altLang="en-US" sz="3200" b="1" dirty="0" smtClean="0">
              <a:solidFill>
                <a:srgbClr val="002060"/>
              </a:solidFill>
              <a:latin typeface="+mj-lt"/>
            </a:endParaRPr>
          </a:p>
          <a:p>
            <a:pPr algn="ctr">
              <a:buNone/>
              <a:defRPr/>
            </a:pPr>
            <a:r>
              <a:rPr lang="en-US" altLang="en-US" sz="3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https://www.facebook.com/goscienceproject/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altLang="en-US" sz="3200" b="1" dirty="0" smtClean="0">
              <a:solidFill>
                <a:srgbClr val="002060"/>
              </a:solidFill>
              <a:latin typeface="+mj-lt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altLang="en-US" sz="1000" b="1" dirty="0" smtClean="0">
              <a:solidFill>
                <a:srgbClr val="002060"/>
              </a:solidFill>
              <a:latin typeface="+mj-lt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bg-BG" sz="1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„</a:t>
            </a:r>
            <a:r>
              <a:rPr lang="en-US" sz="1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This project has been funded with support from the European Commission.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en-US" sz="1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This publication [communication] reflects the views only of the author, and the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en-US" sz="1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Commission cannot be held responsible for any use which may be made of the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en-US" sz="1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information contained therein</a:t>
            </a:r>
            <a:r>
              <a:rPr lang="bg-BG" sz="1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.”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bg-BG" altLang="en-US" sz="3200" b="1" dirty="0" smtClean="0">
              <a:solidFill>
                <a:schemeClr val="accent4">
                  <a:lumMod val="50000"/>
                </a:schemeClr>
              </a:solidFill>
              <a:latin typeface="+mj-lt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bg-BG" altLang="en-US" sz="2000" dirty="0" smtClean="0">
              <a:solidFill>
                <a:schemeClr val="accent4">
                  <a:lumMod val="50000"/>
                </a:schemeClr>
              </a:solidFill>
              <a:latin typeface="Arial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bg-BG" altLang="en-US" sz="2000" dirty="0" smtClean="0">
              <a:solidFill>
                <a:schemeClr val="accent4">
                  <a:lumMod val="50000"/>
                </a:schemeClr>
              </a:solidFill>
              <a:latin typeface="Arial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37" y="0"/>
            <a:ext cx="3275856" cy="935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2176463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274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Проблеми, на които искахме да намерим решение с този проект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bg-BG" sz="2400" dirty="0"/>
              <a:t>Липса на разбиране при изучаване на научни предмети в </a:t>
            </a:r>
            <a:r>
              <a:rPr lang="bg-BG" sz="2400" dirty="0" smtClean="0"/>
              <a:t>училище;</a:t>
            </a:r>
          </a:p>
          <a:p>
            <a:endParaRPr lang="en-US" sz="2400" dirty="0" smtClean="0"/>
          </a:p>
          <a:p>
            <a:r>
              <a:rPr lang="bg-BG" sz="2400" dirty="0" smtClean="0"/>
              <a:t>Запаметяване </a:t>
            </a:r>
            <a:r>
              <a:rPr lang="bg-BG" sz="2400" dirty="0"/>
              <a:t>срещу </a:t>
            </a:r>
            <a:r>
              <a:rPr lang="bg-BG" sz="2400" dirty="0" smtClean="0"/>
              <a:t>разбиране;</a:t>
            </a:r>
          </a:p>
          <a:p>
            <a:endParaRPr lang="en-US" sz="2400" dirty="0" smtClean="0"/>
          </a:p>
          <a:p>
            <a:r>
              <a:rPr lang="bg-BG" sz="2400" dirty="0" smtClean="0"/>
              <a:t>Липса </a:t>
            </a:r>
            <a:r>
              <a:rPr lang="bg-BG" sz="2400" dirty="0"/>
              <a:t>на връзка между </a:t>
            </a:r>
            <a:r>
              <a:rPr lang="bg-BG" sz="2400" dirty="0" smtClean="0"/>
              <a:t>знанията, получавани по различните </a:t>
            </a:r>
            <a:r>
              <a:rPr lang="bg-BG" sz="2400" dirty="0"/>
              <a:t>научни </a:t>
            </a:r>
            <a:r>
              <a:rPr lang="bg-BG" sz="2400" dirty="0" smtClean="0"/>
              <a:t>предмети;</a:t>
            </a:r>
          </a:p>
          <a:p>
            <a:endParaRPr lang="bg-BG" sz="2400" dirty="0" smtClean="0"/>
          </a:p>
          <a:p>
            <a:r>
              <a:rPr lang="bg-BG" sz="2400" dirty="0" smtClean="0"/>
              <a:t>Несъответствия </a:t>
            </a:r>
            <a:r>
              <a:rPr lang="bg-BG" sz="2400" dirty="0"/>
              <a:t>между програмите по един научен предмет в различните класове в </a:t>
            </a:r>
            <a:r>
              <a:rPr lang="bg-BG" sz="2400" dirty="0" smtClean="0"/>
              <a:t>училище;</a:t>
            </a:r>
          </a:p>
          <a:p>
            <a:endParaRPr lang="bg-BG" sz="2400" dirty="0" smtClean="0"/>
          </a:p>
          <a:p>
            <a:r>
              <a:rPr lang="bg-BG" sz="2400" dirty="0" smtClean="0"/>
              <a:t>Минимално </a:t>
            </a:r>
            <a:r>
              <a:rPr lang="bg-BG" sz="2400" dirty="0"/>
              <a:t>участие на учениците в процеса.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122" y="5922414"/>
            <a:ext cx="3275856" cy="935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280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bg-BG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Целта на проекта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424936" cy="4525963"/>
          </a:xfrm>
        </p:spPr>
        <p:txBody>
          <a:bodyPr>
            <a:noAutofit/>
          </a:bodyPr>
          <a:lstStyle/>
          <a:p>
            <a:pPr algn="just"/>
            <a:r>
              <a:rPr lang="bg-BG" sz="2000" dirty="0"/>
              <a:t>Способността за разбиране на информация е може би една от най-важните способности на хората. Разбирането може да бъде развито, подобрено като всяка друга способност, която имаме. </a:t>
            </a:r>
            <a:endParaRPr lang="en-US" sz="2000" dirty="0" smtClean="0"/>
          </a:p>
          <a:p>
            <a:pPr marL="0" indent="0" algn="just">
              <a:buNone/>
            </a:pPr>
            <a:endParaRPr lang="bg-BG" sz="2000" dirty="0"/>
          </a:p>
          <a:p>
            <a:r>
              <a:rPr lang="bg-BG" sz="2000" b="1" dirty="0"/>
              <a:t>Целта на проекта е да </a:t>
            </a:r>
            <a:r>
              <a:rPr lang="bg-BG" sz="2000" b="1" dirty="0" smtClean="0"/>
              <a:t>подобри  разбирането на учениците </a:t>
            </a:r>
            <a:r>
              <a:rPr lang="bg-BG" sz="2000" b="1" dirty="0"/>
              <a:t>по научните предмети (математика, физика, химия, биология), както и да </a:t>
            </a:r>
            <a:r>
              <a:rPr lang="bg-BG" sz="2000" b="1" dirty="0" smtClean="0"/>
              <a:t>насърчи творчеството </a:t>
            </a:r>
            <a:r>
              <a:rPr lang="bg-BG" sz="2000" b="1" dirty="0"/>
              <a:t>на учениците, като </a:t>
            </a:r>
            <a:r>
              <a:rPr lang="bg-BG" sz="2000" b="1" dirty="0" smtClean="0"/>
              <a:t>направи </a:t>
            </a:r>
            <a:r>
              <a:rPr lang="bg-BG" sz="2000" b="1" dirty="0"/>
              <a:t>научното познание </a:t>
            </a:r>
            <a:r>
              <a:rPr lang="bg-BG" sz="2000" b="1" dirty="0" smtClean="0"/>
              <a:t>по-разбираемо </a:t>
            </a:r>
            <a:r>
              <a:rPr lang="bg-BG" sz="2000" b="1" dirty="0"/>
              <a:t>и с по-голяма вероятност да се използва в реалния живот</a:t>
            </a:r>
            <a:r>
              <a:rPr lang="bg-BG" sz="2000" b="1" dirty="0" smtClean="0"/>
              <a:t>.</a:t>
            </a:r>
          </a:p>
          <a:p>
            <a:endParaRPr lang="bg-BG" sz="2000" dirty="0"/>
          </a:p>
          <a:p>
            <a:r>
              <a:rPr lang="bg-BG" sz="2000" dirty="0"/>
              <a:t>Идеята на проекта е да разработи методика  и педагогически инструменти за преподаване и учене по природни науки, насочени към съгласуваността на образователното съдържание с модела за разбиране на учениците</a:t>
            </a:r>
            <a:r>
              <a:rPr lang="bg-BG" sz="1800" dirty="0"/>
              <a:t>.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63144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35586"/>
            <a:ext cx="8229600" cy="1143000"/>
          </a:xfrm>
        </p:spPr>
        <p:txBody>
          <a:bodyPr>
            <a:normAutofit/>
          </a:bodyPr>
          <a:lstStyle/>
          <a:p>
            <a:r>
              <a:rPr lang="bg-BG" sz="4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Целева група на проекта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>
            <a:normAutofit/>
          </a:bodyPr>
          <a:lstStyle/>
          <a:p>
            <a:r>
              <a:rPr lang="bg-BG" dirty="0" smtClean="0"/>
              <a:t>Учители по физика, химия, биология, математика;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bg-BG" dirty="0" smtClean="0"/>
              <a:t>Ученици </a:t>
            </a:r>
            <a:r>
              <a:rPr lang="en-US" dirty="0" smtClean="0"/>
              <a:t>(</a:t>
            </a:r>
            <a:r>
              <a:rPr lang="bg-BG" dirty="0" smtClean="0"/>
              <a:t>на възраст </a:t>
            </a:r>
            <a:r>
              <a:rPr lang="en-US" dirty="0" smtClean="0"/>
              <a:t>12-18</a:t>
            </a:r>
            <a:r>
              <a:rPr lang="en-US" dirty="0"/>
              <a:t>), </a:t>
            </a:r>
            <a:r>
              <a:rPr lang="bg-BG" dirty="0" smtClean="0"/>
              <a:t>които изучават научни предмети в училище;</a:t>
            </a:r>
            <a:endParaRPr lang="bg-BG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37" y="0"/>
            <a:ext cx="3275856" cy="935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45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bg-BG" sz="2800" dirty="0" smtClean="0">
                <a:solidFill>
                  <a:srgbClr val="002060"/>
                </a:solidFill>
              </a:rPr>
              <a:t>Основни резултати по проекта</a:t>
            </a:r>
            <a:endParaRPr lang="bg-BG" sz="2800" dirty="0">
              <a:solidFill>
                <a:srgbClr val="002060"/>
              </a:solidFill>
            </a:endParaRPr>
          </a:p>
        </p:txBody>
      </p:sp>
      <p:graphicFrame>
        <p:nvGraphicFramePr>
          <p:cNvPr id="4" name="Group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672167"/>
              </p:ext>
            </p:extLst>
          </p:nvPr>
        </p:nvGraphicFramePr>
        <p:xfrm>
          <a:off x="179512" y="764704"/>
          <a:ext cx="8856984" cy="5738698"/>
        </p:xfrm>
        <a:graphic>
          <a:graphicData uri="http://schemas.openxmlformats.org/drawingml/2006/table">
            <a:tbl>
              <a:tblPr/>
              <a:tblGrid>
                <a:gridCol w="5330593"/>
                <a:gridCol w="3526391"/>
              </a:tblGrid>
              <a:tr h="5943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60700" algn="ctr"/>
                          <a:tab pos="6119813" algn="r"/>
                        </a:tabLst>
                        <a:defRPr/>
                      </a:pPr>
                      <a:r>
                        <a:rPr lang="bg-BG" sz="1600" b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GB" sz="1600" b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bg-BG" sz="1600" b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Проучване</a:t>
                      </a:r>
                      <a:r>
                        <a:rPr lang="bg-BG" sz="1600" b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bg-BG" sz="1600" b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творчески педагогически подходи, ориентиране към подобряване на разбирането в  преподаването и</a:t>
                      </a:r>
                      <a:r>
                        <a:rPr lang="bg-BG" sz="1600" b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изучаването на</a:t>
                      </a:r>
                      <a:r>
                        <a:rPr lang="bg-BG" sz="1600" b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науки.</a:t>
                      </a:r>
                    </a:p>
                  </a:txBody>
                  <a:tcPr marT="45744" marB="4574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r"/>
                          <a:tab pos="3060700" algn="ctr"/>
                          <a:tab pos="6119813" algn="r"/>
                        </a:tabLst>
                      </a:pPr>
                      <a:r>
                        <a:rPr lang="bg-BG" sz="1600" b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Достъпно</a:t>
                      </a:r>
                      <a:r>
                        <a:rPr lang="bg-BG" sz="1600" b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 български, английски, немски, испански, италиански, литовски, латвийски и румънски език.</a:t>
                      </a:r>
                      <a:endParaRPr lang="en-US" sz="1600" b="0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44" marB="4574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1208">
                <a:tc>
                  <a:txBody>
                    <a:bodyPr/>
                    <a:lstStyle/>
                    <a:p>
                      <a:r>
                        <a:rPr lang="bg-BG" sz="16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GB" sz="16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bg-BG" sz="16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Методология за подобряване на разбирането в обучението по науки в училищата</a:t>
                      </a:r>
                      <a:endParaRPr lang="bg-BG" sz="16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44" marB="4574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r"/>
                          <a:tab pos="3060700" algn="ctr"/>
                          <a:tab pos="6119813" algn="r"/>
                        </a:tabLst>
                        <a:defRPr/>
                      </a:pPr>
                      <a:r>
                        <a:rPr lang="bg-BG" sz="16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Достъпн</a:t>
                      </a:r>
                      <a:r>
                        <a:rPr lang="en-US" sz="16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bg-BG" sz="16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 български, английски, немски, испански, италиански, литовски, латвийски и румънски език.</a:t>
                      </a:r>
                      <a:endParaRPr lang="it-IT" sz="1600" b="0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44" marB="4574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074">
                <a:tc>
                  <a:txBody>
                    <a:bodyPr/>
                    <a:lstStyle/>
                    <a:p>
                      <a:r>
                        <a:rPr lang="en-US" sz="1600" b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</a:t>
                      </a:r>
                      <a:r>
                        <a:rPr lang="bg-BG" sz="1600" b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Материали за обучение на учители</a:t>
                      </a:r>
                      <a:endParaRPr lang="bg-BG" sz="1600" b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44" marB="4574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r"/>
                          <a:tab pos="3060700" algn="ctr"/>
                          <a:tab pos="6119813" algn="r"/>
                        </a:tabLst>
                      </a:pPr>
                      <a:r>
                        <a:rPr lang="bg-BG" sz="1600" b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Достъпни на английски език.</a:t>
                      </a:r>
                      <a:endParaRPr lang="en-US" sz="1600" b="0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44" marB="4574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5842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60700" algn="ctr"/>
                          <a:tab pos="6119813" algn="r"/>
                        </a:tabLst>
                        <a:defRPr/>
                      </a:pPr>
                      <a:r>
                        <a:rPr lang="bg-BG" sz="1600" b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</a:t>
                      </a:r>
                      <a:r>
                        <a:rPr lang="bg-BG" sz="16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Онлайн платформа за обучение, фокусирана върху подобряването на разбирането в  научните предмети (химия, физика, биология и математика)</a:t>
                      </a:r>
                      <a:r>
                        <a:rPr lang="bg-BG" sz="1600" b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платформата ще даде достъп до всички педагогически инструменти, разработени по проекта. Педагогическите инструменти, които ще бъдат създадени за подпомагане на разработения подход и методология, ще тълкуват теоретичните научни понятия, изразявайки ги чрез познати феномени и естествени конвенционални връзки, които ученикът ще може да възприема интуитивно чрез асоциативен образ, видео или фантастична история.  Тя ще позволи създаването на съдържание, генерирано от потребителите, според индивидуалните  им потребности.</a:t>
                      </a:r>
                      <a:endParaRPr lang="en-US" sz="1600" b="0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44" marB="4574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r"/>
                          <a:tab pos="3060700" algn="ctr"/>
                          <a:tab pos="6119813" algn="r"/>
                        </a:tabLst>
                      </a:pPr>
                      <a:r>
                        <a:rPr lang="en-US" sz="3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http://goscience.eu</a:t>
                      </a:r>
                    </a:p>
                  </a:txBody>
                  <a:tcPr marT="45744" marB="4574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082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700808"/>
            <a:ext cx="6400800" cy="3888432"/>
          </a:xfrm>
        </p:spPr>
        <p:txBody>
          <a:bodyPr>
            <a:normAutofit fontScale="32500" lnSpcReduction="20000"/>
          </a:bodyPr>
          <a:lstStyle/>
          <a:p>
            <a:pPr lvl="0">
              <a:lnSpc>
                <a:spcPct val="170000"/>
              </a:lnSpc>
            </a:pPr>
            <a:r>
              <a:rPr lang="bg-BG" sz="9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ПРОУЧВАНЕ НА ТВОРЧЕСКИ ПЕДАГОГИЧЕСКИ ПОДХОДИ, НАСОЧЕНИ КЪМ ПОДОБРЯВАНЕ НА РАЗБИРАНЕТО В ПРЕПОДАВАНЕТО и ИЗУЧАВАНЕТО НА НАУКИ.</a:t>
            </a:r>
          </a:p>
          <a:p>
            <a:pPr>
              <a:lnSpc>
                <a:spcPct val="170000"/>
              </a:lnSpc>
            </a:pPr>
            <a:endParaRPr lang="bg-BG" sz="9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eaLnBrk="1" hangingPunct="1">
              <a:defRPr/>
            </a:pPr>
            <a:endParaRPr lang="bg-BG" altLang="en-US" sz="1200" b="1" i="1" dirty="0" smtClean="0">
              <a:solidFill>
                <a:schemeClr val="accent4">
                  <a:lumMod val="50000"/>
                </a:schemeClr>
              </a:solidFill>
              <a:latin typeface="Arial" charset="0"/>
            </a:endParaRPr>
          </a:p>
          <a:p>
            <a:pPr algn="r" eaLnBrk="1" hangingPunct="1">
              <a:defRPr/>
            </a:pPr>
            <a:endParaRPr lang="bg-BG" altLang="en-US" sz="1200" b="1" i="1" dirty="0" smtClean="0">
              <a:solidFill>
                <a:schemeClr val="accent4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076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92710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92710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92710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92710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92710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2710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2710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2710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2710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078" name="Rectangle 11"/>
          <p:cNvSpPr>
            <a:spLocks noChangeArrowheads="1"/>
          </p:cNvSpPr>
          <p:nvPr/>
        </p:nvSpPr>
        <p:spPr bwMode="auto">
          <a:xfrm>
            <a:off x="0" y="1104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92710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92710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92710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92710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92710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2710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2710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2710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2710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308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2176463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386" y="6488668"/>
            <a:ext cx="28632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2017-1-BG01-KA201-036209</a:t>
            </a:r>
            <a:endParaRPr lang="bg-BG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37" y="0"/>
            <a:ext cx="3275856" cy="935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24655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20080" cy="6192688"/>
          </a:xfrm>
        </p:spPr>
        <p:txBody>
          <a:bodyPr vert="vert270">
            <a:noAutofit/>
          </a:bodyPr>
          <a:lstStyle/>
          <a:p>
            <a:r>
              <a:rPr lang="bg-BG" dirty="0" smtClean="0">
                <a:solidFill>
                  <a:srgbClr val="002060"/>
                </a:solidFill>
              </a:rPr>
              <a:t>Проучване</a:t>
            </a:r>
            <a:endParaRPr lang="bg-BG" dirty="0"/>
          </a:p>
        </p:txBody>
      </p:sp>
      <p:pic>
        <p:nvPicPr>
          <p:cNvPr id="2050" name="Picture 2">
            <a:hlinkClick r:id="rId2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0"/>
            <a:ext cx="7956376" cy="5517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52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556792"/>
            <a:ext cx="6400800" cy="3888432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70000"/>
              </a:lnSpc>
            </a:pPr>
            <a:r>
              <a:rPr lang="bg-BG" sz="9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МЕТОДОЛОГИЯ ЗА ПОДОБРЯВАНЕ НА РАЗБИРАНЕТО В ОБУЧЕНИЕТО ПО НАУКИ В УЧИЛИЩАТА</a:t>
            </a:r>
          </a:p>
          <a:p>
            <a:pPr>
              <a:lnSpc>
                <a:spcPct val="170000"/>
              </a:lnSpc>
            </a:pPr>
            <a:endParaRPr lang="bg-BG" sz="9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eaLnBrk="1" hangingPunct="1">
              <a:defRPr/>
            </a:pPr>
            <a:endParaRPr lang="bg-BG" altLang="en-US" sz="1200" b="1" i="1" dirty="0" smtClean="0">
              <a:solidFill>
                <a:schemeClr val="accent4">
                  <a:lumMod val="50000"/>
                </a:schemeClr>
              </a:solidFill>
              <a:latin typeface="Arial" charset="0"/>
            </a:endParaRPr>
          </a:p>
          <a:p>
            <a:pPr algn="r" eaLnBrk="1" hangingPunct="1">
              <a:defRPr/>
            </a:pPr>
            <a:endParaRPr lang="bg-BG" altLang="en-US" sz="1200" b="1" i="1" dirty="0" smtClean="0">
              <a:solidFill>
                <a:schemeClr val="accent4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076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92710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92710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92710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92710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92710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2710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2710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2710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2710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078" name="Rectangle 11"/>
          <p:cNvSpPr>
            <a:spLocks noChangeArrowheads="1"/>
          </p:cNvSpPr>
          <p:nvPr/>
        </p:nvSpPr>
        <p:spPr bwMode="auto">
          <a:xfrm>
            <a:off x="0" y="1104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92710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92710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92710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92710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92710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2710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2710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2710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2710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308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2176463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386" y="6488668"/>
            <a:ext cx="28632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2017-1-BG01-KA201-036209</a:t>
            </a:r>
            <a:endParaRPr lang="bg-BG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37" y="0"/>
            <a:ext cx="3275856" cy="935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48483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20080" cy="6192688"/>
          </a:xfrm>
        </p:spPr>
        <p:txBody>
          <a:bodyPr vert="vert270">
            <a:noAutofit/>
          </a:bodyPr>
          <a:lstStyle/>
          <a:p>
            <a:r>
              <a:rPr lang="bg-BG" dirty="0" smtClean="0">
                <a:solidFill>
                  <a:srgbClr val="002060"/>
                </a:solidFill>
              </a:rPr>
              <a:t>Методология</a:t>
            </a:r>
            <a:endParaRPr lang="bg-BG" dirty="0"/>
          </a:p>
        </p:txBody>
      </p:sp>
      <p:pic>
        <p:nvPicPr>
          <p:cNvPr id="3074" name="Picture 2">
            <a:hlinkClick r:id="rId2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0"/>
            <a:ext cx="713105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61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1177</TotalTime>
  <Words>662</Words>
  <Application>Microsoft Office PowerPoint</Application>
  <PresentationFormat>On-screen Show (4:3)</PresentationFormat>
  <Paragraphs>77</Paragraphs>
  <Slides>12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Проблеми, на които искахме да намерим решение с този проект </vt:lpstr>
      <vt:lpstr>Целта на проекта</vt:lpstr>
      <vt:lpstr>Целева група на проекта</vt:lpstr>
      <vt:lpstr>Основни резултати по проекта</vt:lpstr>
      <vt:lpstr>PowerPoint Presentation</vt:lpstr>
      <vt:lpstr>Проучване</vt:lpstr>
      <vt:lpstr>PowerPoint Presentation</vt:lpstr>
      <vt:lpstr>Методология</vt:lpstr>
      <vt:lpstr>PowerPoint Presentation</vt:lpstr>
      <vt:lpstr>Презентации, работни шаблони, допънителни литературни източници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113</cp:revision>
  <dcterms:created xsi:type="dcterms:W3CDTF">2017-12-12T08:54:23Z</dcterms:created>
  <dcterms:modified xsi:type="dcterms:W3CDTF">2019-08-23T12:49:03Z</dcterms:modified>
</cp:coreProperties>
</file>